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9"/>
  </p:notesMasterIdLst>
  <p:handoutMasterIdLst>
    <p:handoutMasterId r:id="rId10"/>
  </p:handoutMasterIdLst>
  <p:sldIdLst>
    <p:sldId id="270" r:id="rId2"/>
    <p:sldId id="339" r:id="rId3"/>
    <p:sldId id="343" r:id="rId4"/>
    <p:sldId id="342" r:id="rId5"/>
    <p:sldId id="341" r:id="rId6"/>
    <p:sldId id="321" r:id="rId7"/>
    <p:sldId id="269" r:id="rId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48" autoAdjust="0"/>
    <p:restoredTop sz="81818" autoAdjust="0"/>
  </p:normalViewPr>
  <p:slideViewPr>
    <p:cSldViewPr snapToGrid="0" snapToObjects="1">
      <p:cViewPr varScale="1">
        <p:scale>
          <a:sx n="78" d="100"/>
          <a:sy n="78" d="100"/>
        </p:scale>
        <p:origin x="-17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>
        <p:scale>
          <a:sx n="200" d="100"/>
          <a:sy n="200" d="100"/>
        </p:scale>
        <p:origin x="-480" y="4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9DB3518A-4B55-AE44-AE6C-BB3BCF24E748}" type="datetime1">
              <a:rPr lang="en-US"/>
              <a:pPr>
                <a:defRPr/>
              </a:pPr>
              <a:t>11/10/14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FAF59276-EAC8-2D47-9F08-8643C774D3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56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A3F8B293-4BB5-7B43-9483-3921BA569E2B}" type="datetime1">
              <a:rPr lang="en-US"/>
              <a:pPr>
                <a:defRPr/>
              </a:pPr>
              <a:t>11/10/14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C238F3AB-CE5B-CB44-B99C-326645F43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8921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ＭＳ Ｐゴシック" pitchFamily="-110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38F3AB-CE5B-CB44-B99C-326645F43C5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3114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38F3AB-CE5B-CB44-B99C-326645F43C5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19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38F3AB-CE5B-CB44-B99C-326645F43C5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600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38F3AB-CE5B-CB44-B99C-326645F43C5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196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38F3AB-CE5B-CB44-B99C-326645F43C5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19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777FD-9432-D948-B35F-9B7BD5FDF8A1}" type="datetime1">
              <a:rPr lang="en-US" smtClean="0"/>
              <a:pPr>
                <a:defRPr/>
              </a:pPr>
              <a:t>11/10/14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AB5B1-00BC-F24C-BCEC-280088855D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242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6F2DC-6832-8E41-AC2E-3AF4D3AEB5C9}" type="datetime1">
              <a:rPr lang="en-US" smtClean="0"/>
              <a:pPr>
                <a:defRPr/>
              </a:pPr>
              <a:t>11/10/14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CD768-44BE-6743-A8B9-166A0DAFD29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806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48182-9AA4-0743-923D-82C285352A06}" type="datetime1">
              <a:rPr lang="en-US" smtClean="0"/>
              <a:pPr>
                <a:defRPr/>
              </a:pPr>
              <a:t>11/10/14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E6E90-B66E-9446-803C-8BA15407D2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356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CE7A9-800B-2E4E-A043-9B5691CC9FA1}" type="datetime1">
              <a:rPr lang="en-US" smtClean="0"/>
              <a:pPr>
                <a:defRPr/>
              </a:pPr>
              <a:t>11/10/14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2B316-9619-6B4E-B1F0-FEF328F2B9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257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8F243-EC49-7C46-9BC8-A818147A19FB}" type="datetime1">
              <a:rPr lang="en-US" smtClean="0"/>
              <a:pPr>
                <a:defRPr/>
              </a:pPr>
              <a:t>11/10/14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ECEF4-70FA-7C49-9E9C-054C23DA1F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073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68720-4AE0-5847-B11F-DEF5AF537B8F}" type="datetime1">
              <a:rPr lang="en-US" smtClean="0"/>
              <a:pPr>
                <a:defRPr/>
              </a:pPr>
              <a:t>11/10/14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6C786-7364-A040-B2E9-EDCE5FBC18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930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3F585-28E5-C545-9306-FD069836D8D2}" type="datetime1">
              <a:rPr lang="en-US" smtClean="0"/>
              <a:pPr>
                <a:defRPr/>
              </a:pPr>
              <a:t>11/10/14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E9325-A65C-7345-837C-B4A8AEE58D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676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E5BB6-28DD-B24F-8555-4BD5AE3B47FC}" type="datetime1">
              <a:rPr lang="en-US" smtClean="0"/>
              <a:pPr>
                <a:defRPr/>
              </a:pPr>
              <a:t>11/10/14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07FB3-F15E-8345-836A-94D8C3ED73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927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B94E0-751B-754E-A5F8-B15C0C1E3F02}" type="datetime1">
              <a:rPr lang="en-US" smtClean="0"/>
              <a:pPr>
                <a:defRPr/>
              </a:pPr>
              <a:t>11/10/14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25204-6ED0-B74A-9903-DF21F0FF84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356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4FD88-0525-E94A-88E7-0E3B44FB848C}" type="datetime1">
              <a:rPr lang="en-US" smtClean="0"/>
              <a:pPr>
                <a:defRPr/>
              </a:pPr>
              <a:t>11/10/14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1FAEE-24A7-384D-B55D-729395BC11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48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4691C-2DB8-134B-B504-BD2001467E78}" type="datetime1">
              <a:rPr lang="en-US" smtClean="0"/>
              <a:pPr>
                <a:defRPr/>
              </a:pPr>
              <a:t>11/10/14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EC4BF-373E-6F4E-BFC5-7B5BE890788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090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16B31609-0C0F-4844-A33F-169D0E686C81}" type="datetime1">
              <a:rPr lang="en-US" smtClean="0"/>
              <a:pPr>
                <a:defRPr/>
              </a:pPr>
              <a:t>11/10/14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173D0C45-70BD-B343-A3E4-4468B1F6BF5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00603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Gill Sans"/>
          <a:ea typeface="ＭＳ Ｐゴシック" pitchFamily="-110" charset="-128"/>
          <a:cs typeface="Gill San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Gill Sans" charset="0"/>
          <a:ea typeface="ＭＳ Ｐゴシック" pitchFamily="-110" charset="-128"/>
          <a:cs typeface="ＭＳ Ｐゴシック" pitchFamily="-110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Gill Sans" charset="0"/>
          <a:ea typeface="ＭＳ Ｐゴシック" pitchFamily="-110" charset="-128"/>
          <a:cs typeface="ＭＳ Ｐゴシック" pitchFamily="-110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Gill Sans" charset="0"/>
          <a:ea typeface="ＭＳ Ｐゴシック" pitchFamily="-110" charset="-128"/>
          <a:cs typeface="ＭＳ Ｐゴシック" pitchFamily="-110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Gill Sans" charset="0"/>
          <a:ea typeface="ＭＳ Ｐゴシック" pitchFamily="-110" charset="-128"/>
          <a:cs typeface="ＭＳ Ｐゴシック" pitchFamily="-110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7" Type="http://schemas.openxmlformats.org/officeDocument/2006/relationships/image" Target="../media/image6.jpeg"/><Relationship Id="rId8" Type="http://schemas.openxmlformats.org/officeDocument/2006/relationships/image" Target="../media/image7.jpeg"/><Relationship Id="rId9" Type="http://schemas.openxmlformats.org/officeDocument/2006/relationships/image" Target="../media/image8.jpeg"/><Relationship Id="rId10" Type="http://schemas.openxmlformats.org/officeDocument/2006/relationships/image" Target="../media/image9.jpeg"/><Relationship Id="rId11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0" y="0"/>
            <a:ext cx="4762500" cy="1436688"/>
          </a:xfrm>
          <a:prstGeom prst="rect">
            <a:avLst/>
          </a:prstGeom>
          <a:solidFill>
            <a:srgbClr val="4D7B5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6" name="Picture 5" descr="51mgcLIywLL._BO2,204,203,200_PIsitb-sticker-arrow-click,TopRight,35,-76_AA300_SH20_OU01_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935" y="2948404"/>
            <a:ext cx="3095342" cy="3095342"/>
          </a:xfrm>
          <a:prstGeom prst="rect">
            <a:avLst/>
          </a:prstGeom>
        </p:spPr>
      </p:pic>
      <p:sp>
        <p:nvSpPr>
          <p:cNvPr id="11" name="Rectangle 2"/>
          <p:cNvSpPr>
            <a:spLocks/>
          </p:cNvSpPr>
          <p:nvPr/>
        </p:nvSpPr>
        <p:spPr bwMode="auto">
          <a:xfrm>
            <a:off x="246063" y="167808"/>
            <a:ext cx="8331200" cy="111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/>
          <a:p>
            <a:r>
              <a:rPr lang="en-US" sz="3600" b="1" dirty="0">
                <a:latin typeface="Gill Sans" charset="0"/>
                <a:cs typeface="Gill Sans" charset="0"/>
              </a:rPr>
              <a:t>Metabolic Diseases</a:t>
            </a:r>
            <a:br>
              <a:rPr lang="en-US" sz="3600" b="1" dirty="0">
                <a:latin typeface="Gill Sans" charset="0"/>
                <a:cs typeface="Gill Sans" charset="0"/>
              </a:rPr>
            </a:br>
            <a:r>
              <a:rPr lang="en-US" sz="3600" b="1" dirty="0">
                <a:latin typeface="Gill Sans" charset="0"/>
                <a:cs typeface="Gill Sans" charset="0"/>
              </a:rPr>
              <a:t>Lesson </a:t>
            </a:r>
            <a:r>
              <a:rPr lang="en-US" sz="3600" b="1" dirty="0" smtClean="0">
                <a:latin typeface="Gill Sans" charset="0"/>
                <a:cs typeface="Gill Sans" charset="0"/>
              </a:rPr>
              <a:t>5.1</a:t>
            </a:r>
            <a:endParaRPr lang="en-US" sz="3600" b="1" dirty="0">
              <a:cs typeface="Gill Sans" charset="0"/>
            </a:endParaRPr>
          </a:p>
          <a:p>
            <a:r>
              <a:rPr lang="en-US" sz="2500" b="1" dirty="0">
                <a:cs typeface="Gill Sans" charset="0"/>
              </a:rPr>
              <a:t> </a:t>
            </a:r>
            <a:endParaRPr lang="en-US" dirty="0">
              <a:latin typeface="Cambria Bold" charset="0"/>
              <a:cs typeface="Cambria Bold" charset="0"/>
              <a:sym typeface="Cambria Bold" charset="0"/>
            </a:endParaRPr>
          </a:p>
        </p:txBody>
      </p:sp>
      <p:sp>
        <p:nvSpPr>
          <p:cNvPr id="12" name="Rectangle 1"/>
          <p:cNvSpPr>
            <a:spLocks noGrp="1" noChangeArrowheads="1"/>
          </p:cNvSpPr>
          <p:nvPr>
            <p:ph type="title"/>
          </p:nvPr>
        </p:nvSpPr>
        <p:spPr>
          <a:xfrm>
            <a:off x="347663" y="1543096"/>
            <a:ext cx="8229600" cy="1143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/>
              <a:t>Evaluating nutritional claims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912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/>
              <a:t>Do Now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2259463"/>
            <a:ext cx="8229600" cy="2145089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How can you apply what you have learned in this module to your own life?</a:t>
            </a:r>
            <a:endParaRPr lang="en-US" dirty="0">
              <a:latin typeface="Arial"/>
              <a:ea typeface="ヒラギノ明朝 ProN W3" charset="0"/>
              <a:cs typeface="Arial"/>
              <a:sym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914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05436" y="3853461"/>
            <a:ext cx="248894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200" b="1" dirty="0"/>
              <a:t>South Beach diet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1874" y="5743626"/>
            <a:ext cx="222224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200" b="1" dirty="0"/>
              <a:t>Blood type diet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88843" y="2018684"/>
            <a:ext cx="20540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en-US" sz="2200" b="1" dirty="0"/>
              <a:t>Pregnancy: </a:t>
            </a:r>
            <a:endParaRPr lang="en-US" sz="2200" b="1" dirty="0" smtClean="0"/>
          </a:p>
          <a:p>
            <a:pPr lvl="0" algn="ctr"/>
            <a:r>
              <a:rPr lang="en-US" sz="2200" b="1" dirty="0"/>
              <a:t>D</a:t>
            </a:r>
            <a:r>
              <a:rPr lang="en-US" sz="2200" b="1" dirty="0" smtClean="0"/>
              <a:t>o </a:t>
            </a:r>
            <a:r>
              <a:rPr lang="en-US" sz="2200" b="1" dirty="0"/>
              <a:t>and don'ts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77663" y="5668062"/>
            <a:ext cx="20540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en-US" sz="2200" b="1" dirty="0" smtClean="0"/>
              <a:t>Infants: </a:t>
            </a:r>
          </a:p>
          <a:p>
            <a:pPr lvl="0" algn="ctr"/>
            <a:r>
              <a:rPr lang="en-US" sz="2200" b="1" dirty="0"/>
              <a:t>D</a:t>
            </a:r>
            <a:r>
              <a:rPr lang="en-US" sz="2200" b="1" dirty="0" smtClean="0"/>
              <a:t>o </a:t>
            </a:r>
            <a:r>
              <a:rPr lang="en-US" sz="2200" b="1" dirty="0"/>
              <a:t>and don'ts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58490" y="3853461"/>
            <a:ext cx="20540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en-US" sz="2200" b="1" dirty="0"/>
              <a:t>Adolescents: </a:t>
            </a:r>
            <a:endParaRPr lang="en-US" sz="2200" b="1" dirty="0" smtClean="0"/>
          </a:p>
          <a:p>
            <a:pPr lvl="0" algn="ctr"/>
            <a:r>
              <a:rPr lang="en-US" sz="2200" b="1" dirty="0"/>
              <a:t>D</a:t>
            </a:r>
            <a:r>
              <a:rPr lang="en-US" sz="2200" b="1" dirty="0" smtClean="0"/>
              <a:t>o </a:t>
            </a:r>
            <a:r>
              <a:rPr lang="en-US" sz="2200" b="1" dirty="0"/>
              <a:t>and don'ts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392457" y="2018684"/>
            <a:ext cx="231633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en-US" sz="2200" b="1" dirty="0"/>
              <a:t>Muscle building </a:t>
            </a:r>
            <a:endParaRPr lang="en-US" sz="2200" b="1" dirty="0" smtClean="0"/>
          </a:p>
          <a:p>
            <a:pPr lvl="0" algn="ctr"/>
            <a:r>
              <a:rPr lang="en-US" sz="2200" b="1" dirty="0" smtClean="0"/>
              <a:t>supplements</a:t>
            </a:r>
            <a:endParaRPr lang="en-US" sz="2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447162" y="3899627"/>
            <a:ext cx="20032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en-US" sz="2200" b="1" dirty="0"/>
              <a:t>Weight </a:t>
            </a:r>
            <a:r>
              <a:rPr lang="en-US" sz="2200" b="1" dirty="0" smtClean="0"/>
              <a:t>loss</a:t>
            </a:r>
          </a:p>
          <a:p>
            <a:pPr lvl="0" algn="ctr"/>
            <a:r>
              <a:rPr lang="en-US" sz="2200" b="1" dirty="0" smtClean="0"/>
              <a:t> </a:t>
            </a:r>
            <a:r>
              <a:rPr lang="en-US" sz="2200" b="1" dirty="0"/>
              <a:t>supplements</a:t>
            </a:r>
          </a:p>
        </p:txBody>
      </p:sp>
      <p:pic>
        <p:nvPicPr>
          <p:cNvPr id="15" name="Picture 14" descr="paleocaveman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79" y="445215"/>
            <a:ext cx="1870150" cy="1870150"/>
          </a:xfrm>
          <a:prstGeom prst="rect">
            <a:avLst/>
          </a:prstGeom>
        </p:spPr>
      </p:pic>
      <p:sp>
        <p:nvSpPr>
          <p:cNvPr id="19" name="Rectangle 1"/>
          <p:cNvSpPr txBox="1">
            <a:spLocks noChangeArrowheads="1"/>
          </p:cNvSpPr>
          <p:nvPr/>
        </p:nvSpPr>
        <p:spPr bwMode="auto">
          <a:xfrm>
            <a:off x="273755" y="-182307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Gill Sans"/>
                <a:ea typeface="ＭＳ Ｐゴシック" pitchFamily="-110" charset="-128"/>
                <a:cs typeface="Gill San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9pPr>
          </a:lstStyle>
          <a:p>
            <a:r>
              <a:rPr lang="en-US" sz="3200" dirty="0" smtClean="0"/>
              <a:t>Project Topics: Diets and Supplements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610001" y="2087896"/>
            <a:ext cx="151733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200" b="1" dirty="0" err="1"/>
              <a:t>Paleo</a:t>
            </a:r>
            <a:r>
              <a:rPr lang="en-US" sz="2200" b="1" dirty="0"/>
              <a:t> </a:t>
            </a:r>
            <a:r>
              <a:rPr lang="en-US" sz="2200" b="1" dirty="0" smtClean="0"/>
              <a:t>diet</a:t>
            </a:r>
            <a:endParaRPr lang="en-US" sz="2200" b="1" dirty="0"/>
          </a:p>
        </p:txBody>
      </p:sp>
      <p:pic>
        <p:nvPicPr>
          <p:cNvPr id="24" name="Picture 23" descr="imgres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722" y="2647372"/>
            <a:ext cx="1550064" cy="1161052"/>
          </a:xfrm>
          <a:prstGeom prst="rect">
            <a:avLst/>
          </a:prstGeom>
        </p:spPr>
      </p:pic>
      <p:pic>
        <p:nvPicPr>
          <p:cNvPr id="27" name="Picture 26" descr="blood-cells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33" y="4502012"/>
            <a:ext cx="1483642" cy="1112732"/>
          </a:xfrm>
          <a:prstGeom prst="rect">
            <a:avLst/>
          </a:prstGeom>
        </p:spPr>
      </p:pic>
      <p:pic>
        <p:nvPicPr>
          <p:cNvPr id="30" name="Picture 29" descr="bare-pregnant-stomach.jpe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958" y="744992"/>
            <a:ext cx="2017044" cy="1344696"/>
          </a:xfrm>
          <a:prstGeom prst="rect">
            <a:avLst/>
          </a:prstGeom>
        </p:spPr>
      </p:pic>
      <p:pic>
        <p:nvPicPr>
          <p:cNvPr id="12291" name="Picture 12290" descr="infants.jpe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1246" y="4650395"/>
            <a:ext cx="1692469" cy="1157430"/>
          </a:xfrm>
          <a:prstGeom prst="rect">
            <a:avLst/>
          </a:prstGeom>
        </p:spPr>
      </p:pic>
      <p:pic>
        <p:nvPicPr>
          <p:cNvPr id="12294" name="Picture 12293" descr="img_parenting-adolescents.jpe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4728" y="2788125"/>
            <a:ext cx="1285504" cy="1171820"/>
          </a:xfrm>
          <a:prstGeom prst="rect">
            <a:avLst/>
          </a:prstGeom>
        </p:spPr>
      </p:pic>
      <p:pic>
        <p:nvPicPr>
          <p:cNvPr id="12297" name="Picture 12296" descr="pGNC1-2331604t300x300.jpe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131" y="744992"/>
            <a:ext cx="1342904" cy="1342904"/>
          </a:xfrm>
          <a:prstGeom prst="rect">
            <a:avLst/>
          </a:prstGeom>
        </p:spPr>
      </p:pic>
      <p:pic>
        <p:nvPicPr>
          <p:cNvPr id="12300" name="Picture 12299" descr="weight_loss_pills_diet.jpe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9159" y="2826563"/>
            <a:ext cx="1638849" cy="1067353"/>
          </a:xfrm>
          <a:prstGeom prst="rect">
            <a:avLst/>
          </a:prstGeom>
        </p:spPr>
      </p:pic>
      <p:pic>
        <p:nvPicPr>
          <p:cNvPr id="12303" name="Picture 12302" descr="1000IU_0471_vitaminD3.jpe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384" y="4576884"/>
            <a:ext cx="700398" cy="1184548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>
            <a:off x="6508815" y="5659483"/>
            <a:ext cx="194155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en-US" sz="2200" b="1" dirty="0"/>
              <a:t>Other dietary </a:t>
            </a:r>
            <a:endParaRPr lang="en-US" sz="2200" b="1" dirty="0" smtClean="0"/>
          </a:p>
          <a:p>
            <a:pPr lvl="0" algn="ctr"/>
            <a:r>
              <a:rPr lang="en-US" sz="2200" b="1" dirty="0" smtClean="0"/>
              <a:t>supplements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3093463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061" y="3907722"/>
            <a:ext cx="3513592" cy="2342395"/>
          </a:xfrm>
          <a:prstGeom prst="rect">
            <a:avLst/>
          </a:prstGeom>
        </p:spPr>
      </p:pic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284052" y="575446"/>
            <a:ext cx="885994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Gill Sans"/>
                <a:ea typeface="ＭＳ Ｐゴシック" pitchFamily="-110" charset="-128"/>
                <a:cs typeface="Gill San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9pPr>
          </a:lstStyle>
          <a:p>
            <a:r>
              <a:rPr lang="en-US" dirty="0" smtClean="0"/>
              <a:t>What should you consider when evaluating a claim?</a:t>
            </a:r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01269" y="1895271"/>
            <a:ext cx="8229600" cy="4834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ＭＳ Ｐゴシック" pitchFamily="-110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For example</a:t>
            </a:r>
            <a:r>
              <a:rPr lang="en-US" dirty="0"/>
              <a:t> </a:t>
            </a:r>
            <a:r>
              <a:rPr lang="en-US" dirty="0" smtClean="0"/>
              <a:t>– 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“Omega 3 fatty acids prevent heart disease!”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Do they? 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What information do you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need to make this claim?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115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6576" y="3909617"/>
            <a:ext cx="3747424" cy="2498283"/>
          </a:xfrm>
          <a:prstGeom prst="rect">
            <a:avLst/>
          </a:prstGeom>
        </p:spPr>
      </p:pic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457200" y="466175"/>
            <a:ext cx="8419456" cy="1557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Gill Sans"/>
                <a:ea typeface="ＭＳ Ｐゴシック" pitchFamily="-110" charset="-128"/>
                <a:cs typeface="Gill San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9pPr>
          </a:lstStyle>
          <a:p>
            <a:r>
              <a:rPr lang="en-US" dirty="0" smtClean="0"/>
              <a:t>Activity: </a:t>
            </a:r>
          </a:p>
          <a:p>
            <a:r>
              <a:rPr lang="en-US" dirty="0" smtClean="0"/>
              <a:t>Design a checklist you can use to evaluate nutritional claims and recommendations</a:t>
            </a:r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47056" y="2713636"/>
            <a:ext cx="8229600" cy="3009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ＭＳ Ｐゴシック" pitchFamily="-110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/>
              <a:t>Break into your final project groups</a:t>
            </a:r>
          </a:p>
          <a:p>
            <a:r>
              <a:rPr lang="en-US" sz="3600" dirty="0" smtClean="0"/>
              <a:t>Use your final project topic to form your checklist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186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/>
              <a:t>Wrap Up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2753477"/>
            <a:ext cx="8229600" cy="1072374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7150" indent="0" algn="ctr">
              <a:buNone/>
            </a:pPr>
            <a:r>
              <a:rPr lang="en-US" dirty="0" smtClean="0">
                <a:cs typeface="Times New Roman"/>
              </a:rPr>
              <a:t>Present your checklist to the class!</a:t>
            </a:r>
            <a:endParaRPr lang="en-US" b="1" dirty="0">
              <a:cs typeface="Times New Roman"/>
            </a:endParaRPr>
          </a:p>
          <a:p>
            <a:pPr marL="0" indent="0" algn="ctr">
              <a:buNone/>
            </a:pPr>
            <a:endParaRPr lang="en-US" dirty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endParaRPr lang="en-US" dirty="0">
              <a:latin typeface="Times New Roman"/>
              <a:cs typeface="Times New Roman"/>
              <a:sym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743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598613"/>
            <a:ext cx="8229600" cy="3882964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 New Roman"/>
              <a:cs typeface="Times New Roman"/>
            </a:endParaRPr>
          </a:p>
          <a:p>
            <a:pPr marL="304800" indent="-304800"/>
            <a:endParaRPr lang="en-US" dirty="0">
              <a:latin typeface="Times New Roman"/>
              <a:ea typeface="ヒラギノ明朝 ProN W3" charset="0"/>
              <a:cs typeface="Times New Roman"/>
              <a:sym typeface="Times New Roman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2160963"/>
            <a:ext cx="8229600" cy="2468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ＭＳ Ｐゴシック" pitchFamily="-110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0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en-US" dirty="0" smtClean="0">
                <a:latin typeface="Calibri"/>
                <a:cs typeface="Calibri"/>
              </a:rPr>
              <a:t>Use the Lesson 5.1 Homework Worksheet to practice searching for content online.</a:t>
            </a:r>
          </a:p>
          <a:p>
            <a:pPr algn="ctr"/>
            <a:endParaRPr lang="en-US" dirty="0" smtClean="0">
              <a:latin typeface="Calibri"/>
              <a:cs typeface="Calibri"/>
            </a:endParaRPr>
          </a:p>
          <a:p>
            <a:pPr marL="0" indent="0" algn="ctr">
              <a:buNone/>
            </a:pPr>
            <a:endParaRPr lang="en-US" dirty="0">
              <a:latin typeface="Times New Roman"/>
              <a:cs typeface="Times New Roman"/>
              <a:sym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978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D final color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MD final colors.thmx</Template>
  <TotalTime>13539</TotalTime>
  <Words>154</Words>
  <Application>Microsoft Macintosh PowerPoint</Application>
  <PresentationFormat>On-screen Show (4:3)</PresentationFormat>
  <Paragraphs>43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MD final colors</vt:lpstr>
      <vt:lpstr>Evaluating nutritional claims</vt:lpstr>
      <vt:lpstr>Do Now</vt:lpstr>
      <vt:lpstr>PowerPoint Presentation</vt:lpstr>
      <vt:lpstr>PowerPoint Presentation</vt:lpstr>
      <vt:lpstr>PowerPoint Presentation</vt:lpstr>
      <vt:lpstr>Wrap Up</vt:lpstr>
      <vt:lpstr>Homework</vt:lpstr>
    </vt:vector>
  </TitlesOfParts>
  <Company>tufts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berri jacque</dc:creator>
  <cp:lastModifiedBy>Stephanie Tammen</cp:lastModifiedBy>
  <cp:revision>325</cp:revision>
  <cp:lastPrinted>2010-11-09T17:54:24Z</cp:lastPrinted>
  <dcterms:created xsi:type="dcterms:W3CDTF">2012-01-20T17:36:20Z</dcterms:created>
  <dcterms:modified xsi:type="dcterms:W3CDTF">2014-11-10T19:09:56Z</dcterms:modified>
</cp:coreProperties>
</file>